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6600FF"/>
    <a:srgbClr val="CCFFFF"/>
    <a:srgbClr val="3333FF"/>
    <a:srgbClr val="FFFF99"/>
    <a:srgbClr val="FCD8F7"/>
    <a:srgbClr val="FFCCFF"/>
    <a:srgbClr val="FF99FF"/>
    <a:srgbClr val="FFFFCC"/>
    <a:srgbClr val="FCF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8" d="100"/>
          <a:sy n="88" d="100"/>
        </p:scale>
        <p:origin x="1902"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1" rIns="91423" bIns="45711" rtlCol="0"/>
          <a:lstStyle>
            <a:lvl1pPr algn="r">
              <a:defRPr sz="1200"/>
            </a:lvl1pPr>
          </a:lstStyle>
          <a:p>
            <a:fld id="{3D6F1731-768B-4548-95D8-7BD99CD61726}" type="datetimeFigureOut">
              <a:rPr kumimoji="1" lang="ja-JP" altLang="en-US" smtClean="0"/>
              <a:t>2019/11/28</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681041" y="4721225"/>
            <a:ext cx="5445125" cy="4471988"/>
          </a:xfrm>
          <a:prstGeom prst="rect">
            <a:avLst/>
          </a:prstGeom>
        </p:spPr>
        <p:txBody>
          <a:bodyPr vert="horz" lIns="91423" tIns="45711" rIns="91423"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3"/>
            <a:ext cx="2949575" cy="496887"/>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3"/>
            <a:ext cx="2949575" cy="496887"/>
          </a:xfrm>
          <a:prstGeom prst="rect">
            <a:avLst/>
          </a:prstGeom>
        </p:spPr>
        <p:txBody>
          <a:bodyPr vert="horz" lIns="91423" tIns="45711" rIns="91423" bIns="45711" rtlCol="0" anchor="b"/>
          <a:lstStyle>
            <a:lvl1pPr algn="r">
              <a:defRPr sz="1200"/>
            </a:lvl1pPr>
          </a:lstStyle>
          <a:p>
            <a:fld id="{499DAB21-8B11-4C67-B884-CAD2E31E90BC}" type="slidenum">
              <a:rPr kumimoji="1" lang="ja-JP" altLang="en-US" smtClean="0"/>
              <a:t>‹#›</a:t>
            </a:fld>
            <a:endParaRPr kumimoji="1" lang="ja-JP" altLang="en-US"/>
          </a:p>
        </p:txBody>
      </p:sp>
    </p:spTree>
    <p:extLst>
      <p:ext uri="{BB962C8B-B14F-4D97-AF65-F5344CB8AC3E}">
        <p14:creationId xmlns:p14="http://schemas.microsoft.com/office/powerpoint/2010/main" val="40234191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9DAB21-8B11-4C67-B884-CAD2E31E90BC}" type="slidenum">
              <a:rPr kumimoji="1" lang="ja-JP" altLang="en-US" smtClean="0"/>
              <a:t>1</a:t>
            </a:fld>
            <a:endParaRPr kumimoji="1" lang="ja-JP" altLang="en-US"/>
          </a:p>
        </p:txBody>
      </p:sp>
    </p:spTree>
    <p:extLst>
      <p:ext uri="{BB962C8B-B14F-4D97-AF65-F5344CB8AC3E}">
        <p14:creationId xmlns:p14="http://schemas.microsoft.com/office/powerpoint/2010/main" val="395546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2019/11/28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3178" y="419694"/>
            <a:ext cx="5832647" cy="156966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r>
              <a:rPr lang="ja-JP" altLang="en-US" sz="4800" b="1" cap="none" spc="0" dirty="0" smtClean="0">
                <a:ln w="15875">
                  <a:solidFill>
                    <a:schemeClr val="tx1"/>
                  </a:solidFill>
                  <a:prstDash val="solid"/>
                  <a:miter lim="800000"/>
                </a:ln>
                <a:solidFill>
                  <a:srgbClr val="00B0F0"/>
                </a:solidFill>
                <a:effectLst>
                  <a:outerShdw blurRad="25500" dist="23000" dir="7020000" algn="tl">
                    <a:srgbClr val="000000">
                      <a:alpha val="50000"/>
                    </a:srgbClr>
                  </a:outerShdw>
                </a:effectLst>
                <a:latin typeface="HGP創英角ﾎﾟｯﾌﾟ体" panose="040B0A00000000000000" pitchFamily="50" charset="-128"/>
                <a:ea typeface="HGP創英角ﾎﾟｯﾌﾟ体" panose="040B0A00000000000000" pitchFamily="50" charset="-128"/>
              </a:rPr>
              <a:t>とうふ料理教室と</a:t>
            </a:r>
            <a:endParaRPr lang="en-US" altLang="ja-JP" sz="4800" b="1" cap="none" spc="0" dirty="0" smtClean="0">
              <a:ln w="15875">
                <a:solidFill>
                  <a:schemeClr val="tx1"/>
                </a:solidFill>
                <a:prstDash val="solid"/>
                <a:miter lim="800000"/>
              </a:ln>
              <a:solidFill>
                <a:srgbClr val="00B0F0"/>
              </a:solidFill>
              <a:effectLst>
                <a:outerShdw blurRad="25500" dist="23000" dir="7020000" algn="tl">
                  <a:srgbClr val="000000">
                    <a:alpha val="50000"/>
                  </a:srgbClr>
                </a:outerShdw>
              </a:effectLst>
              <a:latin typeface="HGP創英角ﾎﾟｯﾌﾟ体" panose="040B0A00000000000000" pitchFamily="50" charset="-128"/>
              <a:ea typeface="HGP創英角ﾎﾟｯﾌﾟ体" panose="040B0A00000000000000" pitchFamily="50" charset="-128"/>
            </a:endParaRPr>
          </a:p>
          <a:p>
            <a:r>
              <a:rPr lang="ja-JP" altLang="en-US" sz="4800" b="1" cap="none" spc="0" dirty="0" smtClean="0">
                <a:ln w="15875">
                  <a:solidFill>
                    <a:schemeClr val="tx1"/>
                  </a:solidFill>
                  <a:prstDash val="solid"/>
                  <a:miter lim="800000"/>
                </a:ln>
                <a:solidFill>
                  <a:srgbClr val="00B0F0"/>
                </a:solidFill>
                <a:effectLst>
                  <a:outerShdw blurRad="25500" dist="23000" dir="7020000" algn="tl">
                    <a:srgbClr val="000000">
                      <a:alpha val="50000"/>
                    </a:srgbClr>
                  </a:outerShdw>
                </a:effectLst>
                <a:latin typeface="HGP創英角ﾎﾟｯﾌﾟ体" panose="040B0A00000000000000" pitchFamily="50" charset="-128"/>
                <a:ea typeface="HGP創英角ﾎﾟｯﾌﾟ体" panose="040B0A00000000000000" pitchFamily="50" charset="-128"/>
              </a:rPr>
              <a:t>おせち料理試食会　</a:t>
            </a:r>
            <a:endParaRPr lang="ja-JP" altLang="en-US" sz="4800" b="1" cap="none" spc="0" dirty="0">
              <a:ln w="15875">
                <a:solidFill>
                  <a:schemeClr val="tx1"/>
                </a:solidFill>
                <a:prstDash val="solid"/>
                <a:miter lim="800000"/>
              </a:ln>
              <a:solidFill>
                <a:srgbClr val="00B0F0"/>
              </a:solidFill>
              <a:effectLst>
                <a:outerShdw blurRad="25500" dist="23000" dir="7020000" algn="tl">
                  <a:srgbClr val="000000">
                    <a:alpha val="50000"/>
                  </a:srgbClr>
                </a:outerShdw>
              </a:effectLst>
              <a:latin typeface="HGP創英角ﾎﾟｯﾌﾟ体" panose="040B0A00000000000000" pitchFamily="50" charset="-128"/>
              <a:ea typeface="HGP創英角ﾎﾟｯﾌﾟ体" panose="040B0A00000000000000" pitchFamily="50" charset="-128"/>
            </a:endParaRPr>
          </a:p>
        </p:txBody>
      </p:sp>
      <p:sp>
        <p:nvSpPr>
          <p:cNvPr id="29" name="テキスト ボックス 28"/>
          <p:cNvSpPr txBox="1"/>
          <p:nvPr/>
        </p:nvSpPr>
        <p:spPr>
          <a:xfrm>
            <a:off x="327892" y="1967437"/>
            <a:ext cx="5029863" cy="83099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200" dirty="0" smtClean="0">
                <a:latin typeface="HGPｺﾞｼｯｸM" panose="020B0600000000000000" pitchFamily="50" charset="-128"/>
                <a:ea typeface="HGPｺﾞｼｯｸM" panose="020B0600000000000000" pitchFamily="50" charset="-128"/>
              </a:rPr>
              <a:t>日時：　</a:t>
            </a:r>
            <a:r>
              <a:rPr kumimoji="1" lang="en-US" altLang="ja-JP" sz="1200" dirty="0" smtClean="0">
                <a:latin typeface="HGPｺﾞｼｯｸM" panose="020B0600000000000000" pitchFamily="50" charset="-128"/>
                <a:ea typeface="HGPｺﾞｼｯｸM" panose="020B0600000000000000" pitchFamily="50" charset="-128"/>
              </a:rPr>
              <a:t>2019</a:t>
            </a:r>
            <a:r>
              <a:rPr kumimoji="1" lang="ja-JP" altLang="en-US" sz="1200" dirty="0" smtClean="0">
                <a:latin typeface="HGPｺﾞｼｯｸM" panose="020B0600000000000000" pitchFamily="50" charset="-128"/>
                <a:ea typeface="HGPｺﾞｼｯｸM" panose="020B0600000000000000" pitchFamily="50" charset="-128"/>
              </a:rPr>
              <a:t>年</a:t>
            </a:r>
            <a:r>
              <a:rPr kumimoji="1" lang="en-US" altLang="ja-JP" sz="1200" dirty="0" smtClean="0">
                <a:latin typeface="HGPｺﾞｼｯｸM" panose="020B0600000000000000" pitchFamily="50" charset="-128"/>
                <a:ea typeface="HGPｺﾞｼｯｸM" panose="020B0600000000000000" pitchFamily="50" charset="-128"/>
              </a:rPr>
              <a:t>10</a:t>
            </a:r>
            <a:r>
              <a:rPr kumimoji="1" lang="ja-JP" altLang="en-US" sz="1200" dirty="0" smtClean="0">
                <a:latin typeface="HGPｺﾞｼｯｸM" panose="020B0600000000000000" pitchFamily="50" charset="-128"/>
                <a:ea typeface="HGPｺﾞｼｯｸM" panose="020B0600000000000000" pitchFamily="50" charset="-128"/>
              </a:rPr>
              <a:t>月</a:t>
            </a:r>
            <a:r>
              <a:rPr kumimoji="1" lang="en-US" altLang="ja-JP" sz="1200" dirty="0" smtClean="0">
                <a:latin typeface="HGPｺﾞｼｯｸM" panose="020B0600000000000000" pitchFamily="50" charset="-128"/>
                <a:ea typeface="HGPｺﾞｼｯｸM" panose="020B0600000000000000" pitchFamily="50" charset="-128"/>
              </a:rPr>
              <a:t>31</a:t>
            </a:r>
            <a:r>
              <a:rPr kumimoji="1" lang="ja-JP" altLang="en-US" sz="1200" dirty="0" smtClean="0">
                <a:latin typeface="HGPｺﾞｼｯｸM" panose="020B0600000000000000" pitchFamily="50" charset="-128"/>
                <a:ea typeface="HGPｺﾞｼｯｸM" panose="020B0600000000000000" pitchFamily="50" charset="-128"/>
              </a:rPr>
              <a:t>日（木）　</a:t>
            </a:r>
            <a:r>
              <a:rPr kumimoji="1" lang="en-US" altLang="ja-JP" sz="1200" dirty="0" smtClean="0">
                <a:latin typeface="HGPｺﾞｼｯｸM" panose="020B0600000000000000" pitchFamily="50" charset="-128"/>
                <a:ea typeface="HGPｺﾞｼｯｸM" panose="020B0600000000000000" pitchFamily="50" charset="-128"/>
              </a:rPr>
              <a:t>10</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00</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13</a:t>
            </a:r>
            <a:r>
              <a:rPr kumimoji="1" lang="ja-JP" altLang="en-US" sz="1200" dirty="0" smtClean="0">
                <a:latin typeface="HGPｺﾞｼｯｸM" panose="020B0600000000000000" pitchFamily="50" charset="-128"/>
                <a:ea typeface="HGPｺﾞｼｯｸM" panose="020B0600000000000000" pitchFamily="50" charset="-128"/>
              </a:rPr>
              <a:t>：</a:t>
            </a:r>
            <a:r>
              <a:rPr kumimoji="1" lang="en-US" altLang="ja-JP" sz="1200" dirty="0" smtClean="0">
                <a:latin typeface="HGPｺﾞｼｯｸM" panose="020B0600000000000000" pitchFamily="50" charset="-128"/>
                <a:ea typeface="HGPｺﾞｼｯｸM" panose="020B0600000000000000" pitchFamily="50" charset="-128"/>
              </a:rPr>
              <a:t>00</a:t>
            </a:r>
          </a:p>
          <a:p>
            <a:r>
              <a:rPr lang="ja-JP" altLang="en-US" sz="1200" dirty="0" smtClean="0">
                <a:latin typeface="HGPｺﾞｼｯｸM" panose="020B0600000000000000" pitchFamily="50" charset="-128"/>
                <a:ea typeface="HGPｺﾞｼｯｸM" panose="020B0600000000000000" pitchFamily="50" charset="-128"/>
              </a:rPr>
              <a:t>会場：　</a:t>
            </a:r>
            <a:r>
              <a:rPr lang="ja-JP" altLang="en-US" sz="1200" dirty="0">
                <a:latin typeface="HGPｺﾞｼｯｸM" panose="020B0600000000000000" pitchFamily="50" charset="-128"/>
                <a:ea typeface="HGPｺﾞｼｯｸM" panose="020B0600000000000000" pitchFamily="50" charset="-128"/>
              </a:rPr>
              <a:t>ゆめりあ　小城市三日月保健福祉</a:t>
            </a:r>
            <a:r>
              <a:rPr lang="ja-JP" altLang="en-US" sz="1200" dirty="0" smtClean="0">
                <a:latin typeface="HGPｺﾞｼｯｸM" panose="020B0600000000000000" pitchFamily="50" charset="-128"/>
                <a:ea typeface="HGPｺﾞｼｯｸM" panose="020B0600000000000000" pitchFamily="50" charset="-128"/>
              </a:rPr>
              <a:t>センター</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smtClean="0">
                <a:latin typeface="HGPｺﾞｼｯｸM" panose="020B0600000000000000" pitchFamily="50" charset="-128"/>
                <a:ea typeface="HGPｺﾞｼｯｸM" panose="020B0600000000000000" pitchFamily="50" charset="-128"/>
              </a:rPr>
              <a:t>講師 ：</a:t>
            </a:r>
            <a:r>
              <a:rPr lang="ja-JP" altLang="en-US" sz="1200" dirty="0">
                <a:latin typeface="HGPｺﾞｼｯｸM" panose="020B0600000000000000" pitchFamily="50" charset="-128"/>
                <a:ea typeface="HGPｺﾞｼｯｸM" panose="020B0600000000000000" pitchFamily="50" charset="-128"/>
              </a:rPr>
              <a:t>　田中美香子氏（西九州大学佐賀調理製菓専門</a:t>
            </a:r>
            <a:r>
              <a:rPr lang="ja-JP" altLang="en-US" sz="1200" dirty="0" smtClean="0">
                <a:latin typeface="HGPｺﾞｼｯｸM" panose="020B0600000000000000" pitchFamily="50" charset="-128"/>
                <a:ea typeface="HGPｺﾞｼｯｸM" panose="020B0600000000000000" pitchFamily="50" charset="-128"/>
              </a:rPr>
              <a:t>学校　教務主任）</a:t>
            </a:r>
            <a:endParaRPr lang="en-US" altLang="ja-JP" sz="1200" dirty="0" smtClean="0">
              <a:latin typeface="HGPｺﾞｼｯｸM" panose="020B0600000000000000" pitchFamily="50" charset="-128"/>
              <a:ea typeface="HGPｺﾞｼｯｸM" panose="020B0600000000000000" pitchFamily="50" charset="-128"/>
            </a:endParaRPr>
          </a:p>
          <a:p>
            <a:r>
              <a:rPr lang="ja-JP" altLang="en-US" sz="1200" dirty="0" smtClean="0">
                <a:latin typeface="HGPｺﾞｼｯｸM" panose="020B0600000000000000" pitchFamily="50" charset="-128"/>
                <a:ea typeface="HGPｺﾞｼｯｸM" panose="020B0600000000000000" pitchFamily="50" charset="-128"/>
              </a:rPr>
              <a:t>参加者：</a:t>
            </a:r>
            <a:r>
              <a:rPr lang="en-US" altLang="ja-JP" sz="1200" dirty="0" smtClean="0">
                <a:latin typeface="HGPｺﾞｼｯｸM" panose="020B0600000000000000" pitchFamily="50" charset="-128"/>
                <a:ea typeface="HGPｺﾞｼｯｸM" panose="020B0600000000000000" pitchFamily="50" charset="-128"/>
              </a:rPr>
              <a:t>43</a:t>
            </a:r>
            <a:r>
              <a:rPr lang="ja-JP" altLang="en-US" sz="1200" dirty="0" smtClean="0">
                <a:latin typeface="HGPｺﾞｼｯｸM" panose="020B0600000000000000" pitchFamily="50" charset="-128"/>
                <a:ea typeface="HGPｺﾞｼｯｸM" panose="020B0600000000000000" pitchFamily="50" charset="-128"/>
              </a:rPr>
              <a:t>名</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7" name="AutoShape 5" descr="笑顔の子供"/>
          <p:cNvSpPr>
            <a:spLocks noChangeAspect="1" noChangeArrowheads="1"/>
          </p:cNvSpPr>
          <p:nvPr/>
        </p:nvSpPr>
        <p:spPr bwMode="auto">
          <a:xfrm>
            <a:off x="1656177" y="49122"/>
            <a:ext cx="2573412"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ja-JP" altLang="en-US" sz="1400" b="1" dirty="0" smtClean="0"/>
              <a:t>“さがっことうふ”</a:t>
            </a:r>
            <a:r>
              <a:rPr lang="ja-JP" altLang="en-US" sz="1400" dirty="0" smtClean="0"/>
              <a:t>を使った</a:t>
            </a:r>
            <a:r>
              <a:rPr lang="ja-JP" altLang="en-US" dirty="0" smtClean="0"/>
              <a:t>！</a:t>
            </a:r>
            <a:endParaRPr lang="ja-JP" altLang="en-US" dirty="0"/>
          </a:p>
        </p:txBody>
      </p:sp>
      <p:sp>
        <p:nvSpPr>
          <p:cNvPr id="6" name="AutoShape 2" descr="ピザ一切れのイラスト"/>
          <p:cNvSpPr>
            <a:spLocks noChangeAspect="1" noChangeArrowheads="1"/>
          </p:cNvSpPr>
          <p:nvPr/>
        </p:nvSpPr>
        <p:spPr bwMode="auto">
          <a:xfrm>
            <a:off x="5271701" y="107439"/>
            <a:ext cx="144016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ja-JP" altLang="en-US" sz="1400" b="1" dirty="0" smtClean="0"/>
              <a:t>中部エリア主催</a:t>
            </a:r>
            <a:endParaRPr lang="ja-JP" altLang="en-US" sz="1400" b="1" dirty="0"/>
          </a:p>
        </p:txBody>
      </p:sp>
      <p:sp>
        <p:nvSpPr>
          <p:cNvPr id="13" name="角丸四角形吹き出し 12"/>
          <p:cNvSpPr/>
          <p:nvPr/>
        </p:nvSpPr>
        <p:spPr>
          <a:xfrm>
            <a:off x="1490492" y="40793"/>
            <a:ext cx="2704665" cy="384760"/>
          </a:xfrm>
          <a:prstGeom prst="wedgeRoundRectCallout">
            <a:avLst>
              <a:gd name="adj1" fmla="val -44724"/>
              <a:gd name="adj2" fmla="val 87926"/>
              <a:gd name="adj3" fmla="val 16667"/>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4743" y="990980"/>
            <a:ext cx="1555123" cy="1391955"/>
          </a:xfrm>
          <a:prstGeom prst="rect">
            <a:avLst/>
          </a:prstGeom>
          <a:effectLst>
            <a:glow rad="228600">
              <a:schemeClr val="accent5">
                <a:lumMod val="60000"/>
                <a:lumOff val="40000"/>
                <a:alpha val="40000"/>
              </a:schemeClr>
            </a:glow>
          </a:effectLst>
        </p:spPr>
      </p:pic>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4565" y="3631065"/>
            <a:ext cx="2031643" cy="1589007"/>
          </a:xfrm>
          <a:prstGeom prst="rect">
            <a:avLst/>
          </a:prstGeom>
        </p:spPr>
      </p:pic>
      <p:pic>
        <p:nvPicPr>
          <p:cNvPr id="22" name="図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11072" y="6340488"/>
            <a:ext cx="1412826" cy="1021460"/>
          </a:xfrm>
          <a:prstGeom prst="rect">
            <a:avLst/>
          </a:prstGeom>
        </p:spPr>
      </p:pic>
      <p:pic>
        <p:nvPicPr>
          <p:cNvPr id="23" name="図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13497" y="6323661"/>
            <a:ext cx="1528419" cy="1038287"/>
          </a:xfrm>
          <a:prstGeom prst="rect">
            <a:avLst/>
          </a:prstGeom>
        </p:spPr>
      </p:pic>
      <p:pic>
        <p:nvPicPr>
          <p:cNvPr id="24" name="図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78" y="6356371"/>
            <a:ext cx="1392898" cy="1005577"/>
          </a:xfrm>
          <a:prstGeom prst="rect">
            <a:avLst/>
          </a:prstGeom>
        </p:spPr>
      </p:pic>
      <p:pic>
        <p:nvPicPr>
          <p:cNvPr id="28" name="図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97152" y="5382628"/>
            <a:ext cx="1800200" cy="1690027"/>
          </a:xfrm>
          <a:prstGeom prst="rect">
            <a:avLst/>
          </a:prstGeom>
        </p:spPr>
      </p:pic>
      <p:sp>
        <p:nvSpPr>
          <p:cNvPr id="30" name="テキスト ボックス 29"/>
          <p:cNvSpPr txBox="1"/>
          <p:nvPr/>
        </p:nvSpPr>
        <p:spPr>
          <a:xfrm>
            <a:off x="-20115" y="7457967"/>
            <a:ext cx="4517583" cy="400110"/>
          </a:xfrm>
          <a:prstGeom prst="rect">
            <a:avLst/>
          </a:prstGeom>
          <a:noFill/>
        </p:spPr>
        <p:txBody>
          <a:bodyPr wrap="none" rtlCol="0">
            <a:spAutoFit/>
          </a:bodyPr>
          <a:lstStyle/>
          <a:p>
            <a:r>
              <a:rPr kumimoji="1" lang="ja-JP" altLang="en-US" sz="1000" dirty="0" smtClean="0">
                <a:solidFill>
                  <a:srgbClr val="3333FF"/>
                </a:solidFill>
              </a:rPr>
              <a:t>写真左より　</a:t>
            </a:r>
            <a:r>
              <a:rPr kumimoji="1" lang="ja-JP" altLang="en-US" sz="1000" b="1" dirty="0" smtClean="0">
                <a:solidFill>
                  <a:srgbClr val="3333FF"/>
                </a:solidFill>
              </a:rPr>
              <a:t>「豆腐団子の野菜</a:t>
            </a:r>
            <a:r>
              <a:rPr kumimoji="1" lang="ja-JP" altLang="en-US" sz="1000" b="1" dirty="0" err="1" smtClean="0">
                <a:solidFill>
                  <a:srgbClr val="3333FF"/>
                </a:solidFill>
              </a:rPr>
              <a:t>あん</a:t>
            </a:r>
            <a:r>
              <a:rPr kumimoji="1" lang="ja-JP" altLang="en-US" sz="1000" b="1" dirty="0" smtClean="0">
                <a:solidFill>
                  <a:srgbClr val="3333FF"/>
                </a:solidFill>
              </a:rPr>
              <a:t>」</a:t>
            </a:r>
            <a:r>
              <a:rPr kumimoji="1" lang="ja-JP" altLang="en-US" sz="1000" dirty="0" smtClean="0">
                <a:solidFill>
                  <a:srgbClr val="3333FF"/>
                </a:solidFill>
              </a:rPr>
              <a:t>（絹</a:t>
            </a:r>
            <a:r>
              <a:rPr kumimoji="1" lang="ja-JP" altLang="en-US" sz="1000" dirty="0" err="1" smtClean="0">
                <a:solidFill>
                  <a:srgbClr val="3333FF"/>
                </a:solidFill>
              </a:rPr>
              <a:t>ごし</a:t>
            </a:r>
            <a:r>
              <a:rPr kumimoji="1" lang="ja-JP" altLang="en-US" sz="1000" dirty="0" smtClean="0">
                <a:solidFill>
                  <a:srgbClr val="3333FF"/>
                </a:solidFill>
              </a:rPr>
              <a:t>豆腐）</a:t>
            </a:r>
            <a:r>
              <a:rPr kumimoji="1" lang="ja-JP" altLang="en-US" sz="1000" b="1" dirty="0" smtClean="0">
                <a:solidFill>
                  <a:srgbClr val="3333FF"/>
                </a:solidFill>
              </a:rPr>
              <a:t>「豆腐クリームカナッペ」</a:t>
            </a:r>
            <a:endParaRPr kumimoji="1" lang="en-US" altLang="ja-JP" sz="1000" b="1" dirty="0" smtClean="0">
              <a:solidFill>
                <a:srgbClr val="3333FF"/>
              </a:solidFill>
            </a:endParaRPr>
          </a:p>
          <a:p>
            <a:r>
              <a:rPr kumimoji="1" lang="ja-JP" altLang="en-US" sz="1000" dirty="0" smtClean="0">
                <a:solidFill>
                  <a:srgbClr val="3333FF"/>
                </a:solidFill>
              </a:rPr>
              <a:t>（絹</a:t>
            </a:r>
            <a:r>
              <a:rPr kumimoji="1" lang="ja-JP" altLang="en-US" sz="1000" dirty="0" err="1" smtClean="0">
                <a:solidFill>
                  <a:srgbClr val="3333FF"/>
                </a:solidFill>
              </a:rPr>
              <a:t>ごし</a:t>
            </a:r>
            <a:r>
              <a:rPr kumimoji="1" lang="ja-JP" altLang="en-US" sz="1000" dirty="0" smtClean="0">
                <a:solidFill>
                  <a:srgbClr val="3333FF"/>
                </a:solidFill>
              </a:rPr>
              <a:t>豆腐</a:t>
            </a:r>
            <a:r>
              <a:rPr kumimoji="1" lang="ja-JP" altLang="en-US" sz="1000" b="1" dirty="0" smtClean="0">
                <a:solidFill>
                  <a:srgbClr val="3333FF"/>
                </a:solidFill>
              </a:rPr>
              <a:t>）</a:t>
            </a:r>
            <a:r>
              <a:rPr lang="ja-JP" altLang="en-US" sz="1000" b="1" dirty="0" smtClean="0">
                <a:solidFill>
                  <a:srgbClr val="3333FF"/>
                </a:solidFill>
              </a:rPr>
              <a:t>「豆腐のクロックムッシュ」</a:t>
            </a:r>
            <a:r>
              <a:rPr lang="ja-JP" altLang="en-US" sz="1000" dirty="0" smtClean="0">
                <a:solidFill>
                  <a:srgbClr val="3333FF"/>
                </a:solidFill>
              </a:rPr>
              <a:t>（木綿豆腐</a:t>
            </a:r>
            <a:r>
              <a:rPr lang="ja-JP" altLang="en-US" sz="1000" b="1" dirty="0" smtClean="0">
                <a:solidFill>
                  <a:srgbClr val="3333FF"/>
                </a:solidFill>
              </a:rPr>
              <a:t>）「抹茶豆腐プリン」</a:t>
            </a:r>
            <a:r>
              <a:rPr lang="ja-JP" altLang="en-US" sz="1000" dirty="0" smtClean="0">
                <a:solidFill>
                  <a:srgbClr val="3333FF"/>
                </a:solidFill>
              </a:rPr>
              <a:t>（充填豆腐）</a:t>
            </a:r>
            <a:endParaRPr kumimoji="1" lang="ja-JP" altLang="en-US" sz="1000" dirty="0">
              <a:solidFill>
                <a:srgbClr val="3333FF"/>
              </a:solidFill>
            </a:endParaRPr>
          </a:p>
        </p:txBody>
      </p:sp>
      <p:sp>
        <p:nvSpPr>
          <p:cNvPr id="31" name="テキスト ボックス 30"/>
          <p:cNvSpPr txBox="1"/>
          <p:nvPr/>
        </p:nvSpPr>
        <p:spPr>
          <a:xfrm>
            <a:off x="4621597" y="7142088"/>
            <a:ext cx="2141933" cy="400110"/>
          </a:xfrm>
          <a:prstGeom prst="rect">
            <a:avLst/>
          </a:prstGeom>
          <a:noFill/>
        </p:spPr>
        <p:txBody>
          <a:bodyPr wrap="none" rtlCol="0">
            <a:spAutoFit/>
          </a:bodyPr>
          <a:lstStyle/>
          <a:p>
            <a:r>
              <a:rPr kumimoji="1" lang="en-US" altLang="ja-JP" sz="1000" dirty="0" smtClean="0"/>
              <a:t>(</a:t>
            </a:r>
            <a:r>
              <a:rPr kumimoji="1" lang="ja-JP" altLang="en-US" sz="1000" dirty="0" smtClean="0"/>
              <a:t>有</a:t>
            </a:r>
            <a:r>
              <a:rPr kumimoji="1" lang="en-US" altLang="ja-JP" sz="1000" dirty="0" smtClean="0"/>
              <a:t>)</a:t>
            </a:r>
            <a:r>
              <a:rPr lang="ja-JP" altLang="en-US" sz="1000" dirty="0" smtClean="0"/>
              <a:t>平川食品工業の平川社長による</a:t>
            </a:r>
            <a:endParaRPr lang="en-US" altLang="ja-JP" sz="1000" dirty="0" smtClean="0"/>
          </a:p>
          <a:p>
            <a:r>
              <a:rPr lang="ja-JP" altLang="en-US" sz="1000" dirty="0" smtClean="0"/>
              <a:t>「とうふ丼」の　デモンストレーション</a:t>
            </a:r>
            <a:endParaRPr kumimoji="1" lang="ja-JP" altLang="en-US" sz="1000" dirty="0"/>
          </a:p>
        </p:txBody>
      </p:sp>
      <p:pic>
        <p:nvPicPr>
          <p:cNvPr id="1024" name="図 10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61351" y="7611631"/>
            <a:ext cx="2060848" cy="1545636"/>
          </a:xfrm>
          <a:prstGeom prst="rect">
            <a:avLst/>
          </a:prstGeom>
        </p:spPr>
      </p:pic>
      <p:sp>
        <p:nvSpPr>
          <p:cNvPr id="1027" name="正方形/長方形 1026"/>
          <p:cNvSpPr/>
          <p:nvPr/>
        </p:nvSpPr>
        <p:spPr>
          <a:xfrm>
            <a:off x="99919" y="7723593"/>
            <a:ext cx="4193211" cy="1323439"/>
          </a:xfrm>
          <a:prstGeom prst="rect">
            <a:avLst/>
          </a:prstGeom>
        </p:spPr>
        <p:txBody>
          <a:bodyPr wrap="square">
            <a:spAutoFit/>
          </a:bodyPr>
          <a:lstStyle/>
          <a:p>
            <a:pPr algn="just">
              <a:spcAft>
                <a:spcPts val="0"/>
              </a:spcAft>
            </a:pPr>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en-US" sz="1000" kern="100" dirty="0" smtClean="0">
                <a:latin typeface="+mj-ea"/>
                <a:ea typeface="+mj-ea"/>
                <a:cs typeface="Times New Roman" panose="02020603050405020304" pitchFamily="18" charset="0"/>
              </a:rPr>
              <a:t>参加者のアンケートより</a:t>
            </a:r>
            <a:endParaRPr lang="en-US" altLang="ja-JP" sz="1000" kern="100" dirty="0" smtClean="0">
              <a:latin typeface="+mj-ea"/>
              <a:ea typeface="+mj-ea"/>
              <a:cs typeface="Times New Roman" panose="02020603050405020304" pitchFamily="18" charset="0"/>
            </a:endParaRPr>
          </a:p>
          <a:p>
            <a:pPr algn="just">
              <a:spcAft>
                <a:spcPts val="0"/>
              </a:spcAft>
            </a:pPr>
            <a:r>
              <a:rPr lang="ja-JP" altLang="ja-JP" sz="1000" kern="100" dirty="0" smtClean="0">
                <a:latin typeface="+mj-ea"/>
                <a:ea typeface="+mj-ea"/>
                <a:cs typeface="Times New Roman" panose="02020603050405020304" pitchFamily="18" charset="0"/>
              </a:rPr>
              <a:t>・</a:t>
            </a:r>
            <a:r>
              <a:rPr lang="ja-JP" altLang="ja-JP" sz="1000" kern="100" dirty="0">
                <a:latin typeface="+mj-ea"/>
                <a:ea typeface="+mj-ea"/>
                <a:cs typeface="Times New Roman" panose="02020603050405020304" pitchFamily="18" charset="0"/>
              </a:rPr>
              <a:t>大変参考になりました。それぞれの豆腐の特徴が勉強になりました。</a:t>
            </a:r>
          </a:p>
          <a:p>
            <a:pPr algn="just">
              <a:spcAft>
                <a:spcPts val="0"/>
              </a:spcAft>
            </a:pPr>
            <a:r>
              <a:rPr lang="ja-JP" altLang="ja-JP" sz="1000" kern="100" dirty="0" smtClean="0">
                <a:latin typeface="+mj-ea"/>
                <a:ea typeface="+mj-ea"/>
                <a:cs typeface="Times New Roman" panose="02020603050405020304" pitchFamily="18" charset="0"/>
              </a:rPr>
              <a:t>・よかった</a:t>
            </a:r>
            <a:r>
              <a:rPr lang="ja-JP" altLang="ja-JP" sz="1000" kern="100" dirty="0">
                <a:latin typeface="+mj-ea"/>
                <a:ea typeface="+mj-ea"/>
                <a:cs typeface="Times New Roman" panose="02020603050405020304" pitchFamily="18" charset="0"/>
              </a:rPr>
              <a:t>です。やはりひと手間かけて、が必要です</a:t>
            </a:r>
            <a:r>
              <a:rPr lang="ja-JP" altLang="ja-JP" sz="1000" kern="100" dirty="0" smtClean="0">
                <a:latin typeface="+mj-ea"/>
                <a:ea typeface="+mj-ea"/>
                <a:cs typeface="Times New Roman" panose="02020603050405020304" pitchFamily="18" charset="0"/>
              </a:rPr>
              <a:t>。</a:t>
            </a:r>
            <a:endParaRPr lang="ja-JP" altLang="ja-JP" sz="1000" kern="100" dirty="0">
              <a:latin typeface="+mj-ea"/>
              <a:ea typeface="+mj-ea"/>
              <a:cs typeface="Times New Roman" panose="02020603050405020304" pitchFamily="18" charset="0"/>
            </a:endParaRPr>
          </a:p>
          <a:p>
            <a:pPr algn="just">
              <a:spcAft>
                <a:spcPts val="0"/>
              </a:spcAft>
            </a:pPr>
            <a:r>
              <a:rPr lang="ja-JP" altLang="ja-JP" sz="1000" kern="100" dirty="0" smtClean="0">
                <a:latin typeface="+mj-ea"/>
                <a:ea typeface="+mj-ea"/>
                <a:cs typeface="Times New Roman" panose="02020603050405020304" pitchFamily="18" charset="0"/>
              </a:rPr>
              <a:t>・</a:t>
            </a:r>
            <a:r>
              <a:rPr lang="ja-JP" altLang="ja-JP" sz="1000" kern="100" dirty="0">
                <a:latin typeface="+mj-ea"/>
                <a:ea typeface="+mj-ea"/>
                <a:cs typeface="Times New Roman" panose="02020603050405020304" pitchFamily="18" charset="0"/>
              </a:rPr>
              <a:t>豆腐料理のレパートリーが増えて良かったです</a:t>
            </a:r>
            <a:r>
              <a:rPr lang="ja-JP" altLang="ja-JP" sz="1000" kern="100" dirty="0" smtClean="0">
                <a:latin typeface="+mj-ea"/>
                <a:ea typeface="+mj-ea"/>
                <a:cs typeface="Times New Roman" panose="02020603050405020304" pitchFamily="18" charset="0"/>
              </a:rPr>
              <a:t>。</a:t>
            </a:r>
            <a:endParaRPr lang="ja-JP" altLang="ja-JP" sz="1000" kern="100" dirty="0">
              <a:latin typeface="+mj-ea"/>
              <a:ea typeface="+mj-ea"/>
              <a:cs typeface="Times New Roman" panose="02020603050405020304" pitchFamily="18" charset="0"/>
            </a:endParaRPr>
          </a:p>
          <a:p>
            <a:pPr algn="just">
              <a:spcAft>
                <a:spcPts val="0"/>
              </a:spcAft>
            </a:pPr>
            <a:r>
              <a:rPr lang="ja-JP" altLang="ja-JP" sz="1000" kern="100" dirty="0">
                <a:latin typeface="+mj-ea"/>
                <a:ea typeface="+mj-ea"/>
                <a:cs typeface="Times New Roman" panose="02020603050405020304" pitchFamily="18" charset="0"/>
              </a:rPr>
              <a:t>・実践することで調理のポイントが分かり良かったです</a:t>
            </a:r>
            <a:r>
              <a:rPr lang="ja-JP" altLang="ja-JP" sz="1000" kern="100" dirty="0" smtClean="0">
                <a:latin typeface="+mj-ea"/>
                <a:ea typeface="+mj-ea"/>
                <a:cs typeface="Times New Roman" panose="02020603050405020304" pitchFamily="18" charset="0"/>
              </a:rPr>
              <a:t>。</a:t>
            </a:r>
            <a:endParaRPr lang="ja-JP" altLang="ja-JP" sz="1000" kern="100" dirty="0">
              <a:latin typeface="+mj-ea"/>
              <a:ea typeface="+mj-ea"/>
              <a:cs typeface="Times New Roman" panose="02020603050405020304" pitchFamily="18" charset="0"/>
            </a:endParaRPr>
          </a:p>
          <a:p>
            <a:pPr algn="just">
              <a:spcAft>
                <a:spcPts val="0"/>
              </a:spcAft>
            </a:pPr>
            <a:r>
              <a:rPr lang="ja-JP" altLang="ja-JP" sz="1000" kern="100" dirty="0">
                <a:latin typeface="+mj-ea"/>
                <a:ea typeface="+mj-ea"/>
                <a:cs typeface="Times New Roman" panose="02020603050405020304" pitchFamily="18" charset="0"/>
              </a:rPr>
              <a:t>・自分ではしないレシピ、これから我が家でも取り入れたいと思います。</a:t>
            </a:r>
          </a:p>
          <a:p>
            <a:pPr algn="just">
              <a:spcAft>
                <a:spcPts val="0"/>
              </a:spcAft>
            </a:pPr>
            <a:r>
              <a:rPr lang="ja-JP" altLang="ja-JP" sz="1000" kern="100" dirty="0" smtClean="0">
                <a:latin typeface="+mj-ea"/>
                <a:ea typeface="+mj-ea"/>
                <a:cs typeface="Times New Roman" panose="02020603050405020304" pitchFamily="18" charset="0"/>
              </a:rPr>
              <a:t>・いろいろ</a:t>
            </a:r>
            <a:r>
              <a:rPr lang="ja-JP" altLang="en-US" sz="1000" kern="100" dirty="0" smtClean="0">
                <a:latin typeface="+mj-ea"/>
                <a:ea typeface="+mj-ea"/>
                <a:cs typeface="Times New Roman" panose="02020603050405020304" pitchFamily="18" charset="0"/>
              </a:rPr>
              <a:t>田中</a:t>
            </a:r>
            <a:r>
              <a:rPr lang="ja-JP" altLang="ja-JP" sz="1000" kern="100" dirty="0" smtClean="0">
                <a:latin typeface="+mj-ea"/>
                <a:ea typeface="+mj-ea"/>
                <a:cs typeface="Times New Roman" panose="02020603050405020304" pitchFamily="18" charset="0"/>
              </a:rPr>
              <a:t>先生</a:t>
            </a:r>
            <a:r>
              <a:rPr lang="ja-JP" altLang="ja-JP" sz="1000" kern="100" dirty="0">
                <a:latin typeface="+mj-ea"/>
                <a:ea typeface="+mj-ea"/>
                <a:cs typeface="Times New Roman" panose="02020603050405020304" pitchFamily="18" charset="0"/>
              </a:rPr>
              <a:t>に聞けて良かったです</a:t>
            </a:r>
            <a:r>
              <a:rPr lang="ja-JP" altLang="ja-JP" sz="1000" kern="100" dirty="0" smtClean="0">
                <a:latin typeface="+mj-ea"/>
                <a:ea typeface="+mj-ea"/>
                <a:cs typeface="Times New Roman" panose="02020603050405020304" pitchFamily="18" charset="0"/>
              </a:rPr>
              <a:t>。家</a:t>
            </a:r>
            <a:r>
              <a:rPr lang="ja-JP" altLang="ja-JP" sz="1000" kern="100" dirty="0">
                <a:latin typeface="+mj-ea"/>
                <a:ea typeface="+mj-ea"/>
                <a:cs typeface="Times New Roman" panose="02020603050405020304" pitchFamily="18" charset="0"/>
              </a:rPr>
              <a:t>で作ってみたいです</a:t>
            </a:r>
            <a:r>
              <a:rPr lang="ja-JP" altLang="ja-JP" sz="1000" kern="100" dirty="0" smtClean="0">
                <a:latin typeface="Niagara Engraved" panose="04020502070703030202" pitchFamily="82" charset="0"/>
                <a:ea typeface="游明朝" panose="02020400000000000000" pitchFamily="18" charset="-128"/>
                <a:cs typeface="Times New Roman" panose="02020603050405020304" pitchFamily="18" charset="0"/>
              </a:rPr>
              <a:t>。</a:t>
            </a:r>
            <a:endParaRPr lang="ja-JP" altLang="ja-JP" sz="1000" kern="100" dirty="0">
              <a:latin typeface="Niagara Engraved" panose="04020502070703030202" pitchFamily="82" charset="0"/>
              <a:ea typeface="游明朝" panose="02020400000000000000" pitchFamily="18" charset="-128"/>
              <a:cs typeface="Times New Roman" panose="02020603050405020304" pitchFamily="18" charset="0"/>
            </a:endParaRPr>
          </a:p>
        </p:txBody>
      </p:sp>
      <p:pic>
        <p:nvPicPr>
          <p:cNvPr id="4" name="図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479" y="2906486"/>
            <a:ext cx="4497468" cy="3361068"/>
          </a:xfrm>
          <a:prstGeom prst="rect">
            <a:avLst/>
          </a:prstGeom>
        </p:spPr>
      </p:pic>
      <p:sp>
        <p:nvSpPr>
          <p:cNvPr id="5" name="正方形/長方形 4"/>
          <p:cNvSpPr/>
          <p:nvPr/>
        </p:nvSpPr>
        <p:spPr>
          <a:xfrm>
            <a:off x="33636" y="2784307"/>
            <a:ext cx="6788563" cy="9010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3019" y="2757037"/>
            <a:ext cx="6910010" cy="900246"/>
          </a:xfrm>
          <a:prstGeom prst="rect">
            <a:avLst/>
          </a:prstGeom>
          <a:noFill/>
        </p:spPr>
        <p:txBody>
          <a:bodyPr wrap="square" rtlCol="0">
            <a:spAutoFit/>
          </a:bodyPr>
          <a:lstStyle/>
          <a:p>
            <a:r>
              <a:rPr lang="ja-JP" altLang="en-US" sz="1050" dirty="0">
                <a:solidFill>
                  <a:srgbClr val="3333FF"/>
                </a:solidFill>
              </a:rPr>
              <a:t>コープ</a:t>
            </a:r>
            <a:r>
              <a:rPr lang="ja-JP" altLang="en-US" sz="1050" dirty="0" smtClean="0">
                <a:solidFill>
                  <a:srgbClr val="3333FF"/>
                </a:solidFill>
              </a:rPr>
              <a:t>さがのカタログでお馴染みの“さがっことうふ”（絹</a:t>
            </a:r>
            <a:r>
              <a:rPr lang="ja-JP" altLang="en-US" sz="1050" dirty="0" err="1" smtClean="0">
                <a:solidFill>
                  <a:srgbClr val="3333FF"/>
                </a:solidFill>
              </a:rPr>
              <a:t>ご</a:t>
            </a:r>
            <a:r>
              <a:rPr lang="ja-JP" altLang="en-US" sz="1050" dirty="0" smtClean="0">
                <a:solidFill>
                  <a:srgbClr val="3333FF"/>
                </a:solidFill>
              </a:rPr>
              <a:t>し・木綿・充填）を使った料理教室を、講師に</a:t>
            </a:r>
            <a:r>
              <a:rPr kumimoji="1" lang="ja-JP" altLang="en-US" sz="1050" dirty="0" smtClean="0">
                <a:solidFill>
                  <a:srgbClr val="3333FF"/>
                </a:solidFill>
              </a:rPr>
              <a:t>田中</a:t>
            </a:r>
            <a:r>
              <a:rPr kumimoji="1" lang="ja-JP" altLang="en-US" sz="1050" dirty="0">
                <a:solidFill>
                  <a:srgbClr val="3333FF"/>
                </a:solidFill>
              </a:rPr>
              <a:t>美</a:t>
            </a:r>
            <a:r>
              <a:rPr kumimoji="1" lang="ja-JP" altLang="en-US" sz="1050" dirty="0" smtClean="0">
                <a:solidFill>
                  <a:srgbClr val="3333FF"/>
                </a:solidFill>
              </a:rPr>
              <a:t>香子先生をお迎えして三種類のとうふの良さを活かしたレシピを提案して頂きました。</a:t>
            </a:r>
            <a:endParaRPr kumimoji="1" lang="en-US" altLang="ja-JP" sz="1050" dirty="0" smtClean="0">
              <a:solidFill>
                <a:srgbClr val="3333FF"/>
              </a:solidFill>
            </a:endParaRPr>
          </a:p>
          <a:p>
            <a:r>
              <a:rPr kumimoji="1" lang="ja-JP" altLang="en-US" sz="1050" dirty="0" smtClean="0">
                <a:solidFill>
                  <a:srgbClr val="3333FF"/>
                </a:solidFill>
              </a:rPr>
              <a:t>豆腐は種類によって、水切り</a:t>
            </a:r>
            <a:r>
              <a:rPr lang="ja-JP" altLang="en-US" sz="1050" dirty="0" smtClean="0">
                <a:solidFill>
                  <a:srgbClr val="3333FF"/>
                </a:solidFill>
              </a:rPr>
              <a:t>をして焼いたり、他の素材といっしょに混ぜてクリームを作ったり、デザート</a:t>
            </a:r>
            <a:r>
              <a:rPr kumimoji="1" lang="ja-JP" altLang="en-US" sz="1050" dirty="0" smtClean="0">
                <a:solidFill>
                  <a:srgbClr val="3333FF"/>
                </a:solidFill>
              </a:rPr>
              <a:t>まで作ることができました。調理法によって食感も変化して、豆腐の新しい発見がいっぱいの料理教室でした。　食事の際にはきれいに盛り付けられた「おせち料理」でテーブルが一層華やかになりました。</a:t>
            </a:r>
            <a:endParaRPr kumimoji="1" lang="en-US" altLang="ja-JP" sz="1050" dirty="0" smtClean="0">
              <a:solidFill>
                <a:srgbClr val="3333FF"/>
              </a:solidFill>
            </a:endParaRPr>
          </a:p>
        </p:txBody>
      </p:sp>
    </p:spTree>
    <p:extLst>
      <p:ext uri="{BB962C8B-B14F-4D97-AF65-F5344CB8AC3E}">
        <p14:creationId xmlns:p14="http://schemas.microsoft.com/office/powerpoint/2010/main" val="3117754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2592</TotalTime>
  <Words>220</Words>
  <Application>Microsoft Office PowerPoint</Application>
  <PresentationFormat>画面に合わせる (4:3)</PresentationFormat>
  <Paragraphs>23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HGP創英角ﾎﾟｯﾌﾟ体</vt:lpstr>
      <vt:lpstr>ＭＳ Ｐゴシック</vt:lpstr>
      <vt:lpstr>游明朝</vt:lpstr>
      <vt:lpstr>Arial</vt:lpstr>
      <vt:lpstr>Calibri</vt:lpstr>
      <vt:lpstr>Niagara Engraved</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津田 桂子</dc:creator>
  <cp:lastModifiedBy>Windows ユーザー</cp:lastModifiedBy>
  <cp:revision>272</cp:revision>
  <cp:lastPrinted>2019-11-05T03:04:03Z</cp:lastPrinted>
  <dcterms:created xsi:type="dcterms:W3CDTF">2016-05-06T06:10:39Z</dcterms:created>
  <dcterms:modified xsi:type="dcterms:W3CDTF">2019-11-28T02:40:42Z</dcterms:modified>
</cp:coreProperties>
</file>